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756" y="90"/>
      </p:cViewPr>
      <p:guideLst>
        <p:guide orient="horz" pos="4349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hasCustomPrompt="1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 hasCustomPrompt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 hasCustomPrompt="1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 hasCustomPrompt="1"/>
          </p:nvPr>
        </p:nvSpPr>
        <p:spPr>
          <a:xfrm>
            <a:off x="2387600" y="5975349"/>
            <a:ext cx="19621500" cy="10287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“在此键入引文。”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118" name="Shape 118"/>
          <p:cNvSpPr>
            <a:spLocks noGrp="1"/>
          </p:cNvSpPr>
          <p:nvPr>
            <p:ph type="title" hasCustomPrompt="1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 anchor="t"/>
          <a:lstStyle>
            <a:lvl1pPr algn="l">
              <a:defRPr sz="8600" cap="all" spc="1375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标题文本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 hasCustomPrompt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11950790" y="13049250"/>
            <a:ext cx="431293" cy="520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" y="0"/>
            <a:ext cx="24380824" cy="13719177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28" name="Shape 128"/>
          <p:cNvSpPr>
            <a:spLocks noGrp="1"/>
          </p:cNvSpPr>
          <p:nvPr>
            <p:ph type="title" hasCustomPrompt="1"/>
          </p:nvPr>
        </p:nvSpPr>
        <p:spPr>
          <a:xfrm>
            <a:off x="1841262" y="4261837"/>
            <a:ext cx="20723703" cy="2940731"/>
          </a:xfrm>
          <a:prstGeom prst="rect">
            <a:avLst/>
          </a:prstGeom>
        </p:spPr>
        <p:txBody>
          <a:bodyPr lIns="108850" tIns="108850" rIns="108850" bIns="108850"/>
          <a:lstStyle>
            <a:lvl1pPr defTabSz="2176780">
              <a:defRPr sz="1040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</a:lstStyle>
          <a:p>
            <a:r>
              <a:t>标题文本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 hasCustomPrompt="1"/>
          </p:nvPr>
        </p:nvSpPr>
        <p:spPr>
          <a:xfrm>
            <a:off x="3669824" y="7774199"/>
            <a:ext cx="17066579" cy="3506013"/>
          </a:xfrm>
          <a:prstGeom prst="rect">
            <a:avLst/>
          </a:prstGeom>
        </p:spPr>
        <p:txBody>
          <a:bodyPr lIns="108850" tIns="108850" rIns="108850" bIns="108850" anchor="t"/>
          <a:lstStyle>
            <a:lvl1pPr marL="0" indent="0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indent="544195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indent="1088390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indent="1632585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indent="2176780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22571122" y="12768804"/>
            <a:ext cx="603365" cy="624101"/>
          </a:xfrm>
          <a:prstGeom prst="rect">
            <a:avLst/>
          </a:prstGeom>
        </p:spPr>
        <p:txBody>
          <a:bodyPr lIns="108850" tIns="108850" rIns="108850" bIns="108850" anchor="ctr"/>
          <a:lstStyle>
            <a:lvl1pPr algn="r" defTabSz="2176780">
              <a:defRPr sz="28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21" name="Shape 21"/>
          <p:cNvSpPr>
            <a:spLocks noGrp="1"/>
          </p:cNvSpPr>
          <p:nvPr>
            <p:ph type="title" hasCustomPrompt="1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 hasCustomPrompt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 hasCustomPrompt="1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39" name="Shape 39"/>
          <p:cNvSpPr>
            <a:spLocks noGrp="1"/>
          </p:cNvSpPr>
          <p:nvPr>
            <p:ph type="title" hasCustomPrompt="1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 hasCustomPrompt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66" name="Shape 6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 hasCustomPrompt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 hasCustomPrompt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image2.png" descr="E:\第二届“互联网+”大学生创新创业大赛\首届大赛参考材料\首届大赛宣传材料\大赛Logo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17096" y="858796"/>
            <a:ext cx="5143537" cy="314327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40" name="Shape 140"/>
          <p:cNvSpPr/>
          <p:nvPr/>
        </p:nvSpPr>
        <p:spPr>
          <a:xfrm>
            <a:off x="65623" y="4591744"/>
            <a:ext cx="24252755" cy="379591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50000"/>
              </a:lnSpc>
              <a:defRPr sz="8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mtClean="0"/>
              <a:t>中国</a:t>
            </a:r>
            <a:r>
              <a:t>“互联网+”大学生创新创业大赛参赛项目</a:t>
            </a:r>
            <a:br/>
            <a:r>
              <a:t>商业计划书PPT模板</a:t>
            </a:r>
          </a:p>
        </p:txBody>
      </p:sp>
      <p:sp>
        <p:nvSpPr>
          <p:cNvPr id="141" name="Shape 141"/>
          <p:cNvSpPr/>
          <p:nvPr/>
        </p:nvSpPr>
        <p:spPr>
          <a:xfrm>
            <a:off x="2392363" y="10960412"/>
            <a:ext cx="19621501" cy="840105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/>
          <a:p>
            <a:pPr lvl="1">
              <a:defRPr sz="3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n-US" sz="480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4"/>
          </p:nvPr>
        </p:nvSpPr>
        <p:spPr>
          <a:xfrm>
            <a:off x="65623" y="5727699"/>
            <a:ext cx="24252755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结束语</a:t>
            </a:r>
          </a:p>
        </p:txBody>
      </p:sp>
      <p:sp>
        <p:nvSpPr>
          <p:cNvPr id="172" name="Shape 172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封底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idx="14"/>
          </p:nvPr>
        </p:nvSpPr>
        <p:spPr>
          <a:xfrm>
            <a:off x="65623" y="3454081"/>
            <a:ext cx="24252755" cy="2409825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9600"/>
              <a:t>项目名称</a:t>
            </a:r>
            <a:r>
              <a:rPr lang="en-US" sz="9600"/>
              <a:t>+</a:t>
            </a:r>
            <a:r>
              <a:rPr sz="9600"/>
              <a:t>一句话描述</a:t>
            </a:r>
            <a:br>
              <a:rPr sz="9600"/>
            </a:br>
            <a:r>
              <a:rPr sz="5400" b="0">
                <a:latin typeface="+mn-lt"/>
                <a:ea typeface="+mn-ea"/>
                <a:cs typeface="+mn-cs"/>
                <a:sym typeface="Helvetica Light"/>
              </a:rPr>
              <a:t>（例如：小米电视：打造年轻人的第一台</a:t>
            </a:r>
            <a:r>
              <a:rPr lang="zh-CN" sz="5400" b="0"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互联网</a:t>
            </a:r>
            <a:r>
              <a:rPr sz="5400" b="0">
                <a:latin typeface="+mn-lt"/>
                <a:ea typeface="+mn-ea"/>
                <a:cs typeface="+mn-cs"/>
                <a:sym typeface="Helvetica Light"/>
              </a:rPr>
              <a:t>电视）</a:t>
            </a:r>
            <a:endParaRPr sz="5400" b="0"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2381249" y="8573276"/>
            <a:ext cx="19621501" cy="302768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/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参赛组别</a:t>
            </a:r>
            <a:br>
              <a:rPr sz="4800"/>
            </a:br>
            <a:r>
              <a:rPr sz="4800"/>
              <a:t>参赛省份</a:t>
            </a:r>
            <a:endParaRPr sz="480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所属高校</a:t>
            </a:r>
            <a:endParaRPr sz="480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联系信息（姓名/联系方式）</a:t>
            </a:r>
            <a:endParaRPr sz="4800"/>
          </a:p>
        </p:txBody>
      </p:sp>
      <p:sp>
        <p:nvSpPr>
          <p:cNvPr id="145" name="Shape 14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封面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第一部分（1-2页）</a:t>
            </a:r>
            <a:br>
              <a:rPr>
                <a:solidFill>
                  <a:schemeClr val="accent1"/>
                </a:solidFill>
              </a:rPr>
            </a:br>
            <a:r>
              <a:t>Why？Why Now？分析市场现状和行业背景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1171575" y="4787265"/>
            <a:ext cx="22040850" cy="765429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1、讲清楚项目相关的</a:t>
            </a:r>
            <a:r>
              <a:rPr sz="5400">
                <a:solidFill>
                  <a:srgbClr val="FF0000"/>
                </a:solidFill>
              </a:rPr>
              <a:t>行业背景</a:t>
            </a:r>
            <a:r>
              <a:rPr lang="zh-CN" sz="5400">
                <a:solidFill>
                  <a:srgbClr val="FF0000"/>
                </a:solidFill>
                <a:ea typeface="宋体" panose="02010600030101010101" pitchFamily="2" charset="-122"/>
              </a:rPr>
              <a:t>（细分行业）</a:t>
            </a:r>
            <a:r>
              <a:rPr sz="5400">
                <a:solidFill>
                  <a:schemeClr val="tx1"/>
                </a:solidFill>
              </a:rPr>
              <a:t>、市场发展趋势、市场空间（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注意行业市场分析要具体且有针对性，与所要做的事要紧密相关，避免空泛论述）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2、要描述在目前的市场背景下，你发现了一个什么样的痛点，或需求点/机会点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（在分析这个痛点时，如已有解决相关痛点的产品或服务，可能需要简要分析已有的产品或服务存在的不足，表明当前的商业机会） 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3、说明目前正是做这件事情的最正确的时间</a:t>
            </a:r>
            <a:endParaRPr sz="5400">
              <a:solidFill>
                <a:schemeClr val="tx1"/>
              </a:solidFill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第二部分（1页）</a:t>
            </a:r>
            <a:br>
              <a:rPr>
                <a:solidFill>
                  <a:schemeClr val="accent1"/>
                </a:solidFill>
              </a:rPr>
            </a:br>
            <a:r>
              <a:t>What？讲清楚你要做什么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1171702" y="4703435"/>
            <a:ext cx="22040597" cy="754829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讲清楚你准备干一件什么事。</a:t>
            </a:r>
            <a:endParaRPr sz="54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你要做的事应该是一两句话就能说清楚。</a:t>
            </a:r>
            <a:endParaRPr sz="54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最好能配上简单的上下游图或功能示意图或简要流程框图，让人对项目一目了然。</a:t>
            </a:r>
            <a:r>
              <a:rPr sz="5400">
                <a:solidFill>
                  <a:schemeClr val="tx1"/>
                </a:solidFill>
                <a:sym typeface="+mn-ea"/>
              </a:rPr>
              <a:t>不要整页PPT都是大段文字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。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关于内容，有两点需要注意：</a:t>
            </a:r>
            <a:br>
              <a:rPr sz="5400">
                <a:solidFill>
                  <a:schemeClr val="tx1"/>
                </a:solidFill>
              </a:rPr>
            </a:b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1、不要追求大而全，要专注聚焦，表明你就想做一件事，而且就想解决这件事中的某一个关键问题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2、不建议盲目跟风，追随投资热点</a:t>
            </a:r>
            <a:endParaRPr sz="54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br>
              <a:rPr>
                <a:solidFill>
                  <a:schemeClr val="accent1"/>
                </a:solidFill>
              </a:rPr>
            </a:br>
            <a:r>
              <a:t>How？如何做以及现状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1171702" y="4663546"/>
            <a:ext cx="22040597" cy="757331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1、讲清楚你有什么样的解决方案，或者什么样的产品，能够解决第一部分发现的痛点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（你的方案或者产品是什么，提供了怎样的功能？ ）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2、你的产品将面对的用户群是谁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（一定要有清晰的目标用户群定位）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3、说明你的产品或解决方案的竞争力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（为什么这件事情你能做，而别人不能做？或者为什么你能比别人干得好？你的特别的核心竞争力是什么，你与众不同的地方是什么？比如是否具备科研成果转化背景或拥有有价值的知识产权等）</a:t>
            </a:r>
            <a:endParaRPr sz="54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body" idx="4294967295"/>
          </p:nvPr>
        </p:nvSpPr>
        <p:spPr>
          <a:xfrm>
            <a:off x="612140" y="4472305"/>
            <a:ext cx="23546435" cy="78505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800735">
              <a:lnSpc>
                <a:spcPct val="120000"/>
              </a:lnSpc>
              <a:spcBef>
                <a:spcPts val="5700"/>
              </a:spcBef>
              <a:buNone/>
              <a:defRPr sz="5045"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4、说明你未来将如何挣钱，即你的商业模式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（如果真的不知道怎么挣钱，或者是太早期的2C项目，你可以不说，但关键得让听众觉得你的产品真的对用户有价值，有可能能做大）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5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sz="5400">
                <a:solidFill>
                  <a:schemeClr val="tx1"/>
                </a:solidFill>
              </a:rPr>
              <a:t>横向竞品对比分析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（做关键维度对比分析。一定要客观、真实，优劣势可能都有）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6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sz="5400">
                <a:solidFill>
                  <a:schemeClr val="tx1"/>
                </a:solidFill>
              </a:rPr>
              <a:t>产品的研发、生产、市场、销售等相关策略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（如果项目处于太早期（如产品还在概念、想法或设计阶段），该部分的市场、销售等不是重点，简要说明即可）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7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sz="5400">
                <a:solidFill>
                  <a:schemeClr val="tx1"/>
                </a:solidFill>
              </a:rPr>
              <a:t>目前已经达成里程碑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（产品、研发、销售等关键环节的进展，尽量用数据）</a:t>
            </a:r>
            <a:endParaRPr sz="54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  <p:sp>
        <p:nvSpPr>
          <p:cNvPr id="161" name="Shape 161"/>
          <p:cNvSpPr/>
          <p:nvPr/>
        </p:nvSpPr>
        <p:spPr>
          <a:xfrm>
            <a:off x="612660" y="1024242"/>
            <a:ext cx="23158679" cy="294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br>
              <a:rPr>
                <a:solidFill>
                  <a:schemeClr val="accent1"/>
                </a:solidFill>
              </a:rPr>
            </a:br>
            <a:r>
              <a:t>How？如何做以及现状（续）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第四部分（1页）</a:t>
            </a:r>
            <a:br>
              <a:rPr>
                <a:solidFill>
                  <a:schemeClr val="accent1"/>
                </a:solidFill>
              </a:rPr>
            </a:br>
            <a:r>
              <a:t>Who？项目团队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1171702" y="4639592"/>
            <a:ext cx="22040597" cy="71217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1、讲清楚团队的人员组成、分工和股份比例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2、团队要有合理分工，需要介绍团队主要成员的背景和特长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（强调个人的能力适合该岗位，团队的组合适合创业项目）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3、说清楚你们团队的优势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（要让听众相信为什么这个事情你们这个团队来做，会更靠谱，会更容易成。如果是科技成果转化项目，有必要说明老师在团队中的角色）</a:t>
            </a:r>
            <a:endParaRPr sz="54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65" name="Shape 16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第五部分（1页）</a:t>
            </a:r>
            <a:br>
              <a:rPr>
                <a:solidFill>
                  <a:schemeClr val="accent1"/>
                </a:solidFill>
              </a:rPr>
            </a:br>
            <a:r>
              <a:t>How much？财务预测与融资计划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1171575" y="4242435"/>
            <a:ext cx="22040850" cy="83591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>
                <a:solidFill>
                  <a:schemeClr val="tx1"/>
                </a:solidFill>
              </a:rPr>
              <a:t>主要内容：</a:t>
            </a:r>
            <a:br>
              <a:rPr sz="6000">
                <a:solidFill>
                  <a:schemeClr val="tx1"/>
                </a:solidFill>
              </a:rPr>
            </a:br>
            <a:r>
              <a:rPr sz="6000">
                <a:solidFill>
                  <a:schemeClr val="tx1"/>
                </a:solidFill>
              </a:rPr>
              <a:t>1、说说未来一年或者六个月需要多少钱，释放多少股份，用这些钱干什么？</a:t>
            </a:r>
            <a:r>
              <a:rPr sz="6000">
                <a:solidFill>
                  <a:srgbClr val="FF0000"/>
                </a:solidFill>
              </a:rPr>
              <a:t>达成什么目标？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（不建议写未来3年，甚至5年的财务预测，除非是已经非常成熟的项目） </a:t>
            </a:r>
            <a:b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6000">
                <a:solidFill>
                  <a:schemeClr val="tx1"/>
                </a:solidFill>
              </a:rPr>
              <a:t>2、目前的估值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（最好简述估值逻辑，是基于市盈率</a:t>
            </a:r>
            <a:r>
              <a:rPr lang="zh-CN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（</a:t>
            </a:r>
            <a:r>
              <a:rPr lang="en-US" altLang="zh-CN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5-10-40</a:t>
            </a:r>
            <a:r>
              <a:rPr lang="zh-CN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）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*</a:t>
            </a:r>
            <a:r>
              <a:rPr lang="en-US"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12</a:t>
            </a:r>
            <a:r>
              <a:rPr lang="zh-CN" altLang="en-US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个月的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利润，还是基于市销率*销售收入，还是基于对标等方式算出来的）</a:t>
            </a:r>
            <a:r>
              <a:rPr sz="6000">
                <a:solidFill>
                  <a:schemeClr val="tx1"/>
                </a:solidFill>
              </a:rPr>
              <a:t> </a:t>
            </a:r>
            <a:br>
              <a:rPr sz="6000">
                <a:solidFill>
                  <a:schemeClr val="tx1"/>
                </a:solidFill>
              </a:rPr>
            </a:br>
            <a:r>
              <a:rPr sz="6000">
                <a:solidFill>
                  <a:schemeClr val="tx1"/>
                </a:solidFill>
              </a:rPr>
              <a:t>3、之前的融资情况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（如果有的话） </a:t>
            </a:r>
            <a:endParaRPr sz="60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41542" y="1313384"/>
            <a:ext cx="787908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60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在最后完成的第一部分</a:t>
            </a:r>
            <a:endParaRPr lang="zh-CN" altLang="en-US" sz="6000" b="1" kern="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82888" y="4108714"/>
            <a:ext cx="21746415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一两句最具诱惑力的话概括公司的经营内容，也就是投资亮点。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一两句话来介绍公司的产品或服务，以及他解决了用户什么问题。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一两句话来清晰的描述公司的商业模式</a:t>
            </a:r>
            <a:r>
              <a:rPr lang="en-US" altLang="zh-CN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——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盈利模型。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一两句话来描述公司行业及细分领域、巨大的市场规模及美好的发展前景。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一两句话来描述公司相对于竞争对手的核心竞争优势。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一两句话来陈述公司本轮期望的融资金额及主要用途。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几句话来展示创业者和核心管理团队的背景及曾经取得的相关成就。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一个表格来展示公司的理事财务状况和未来财务的预测。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56821" y="2897560"/>
            <a:ext cx="86485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60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“商业计划书”执行摘要</a:t>
            </a:r>
            <a:endParaRPr lang="zh-CN" altLang="en-US" sz="6000" b="1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1614</Words>
  <Application>WPS 演示</Application>
  <PresentationFormat>自定义</PresentationFormat>
  <Paragraphs>65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Helvetica Light</vt:lpstr>
      <vt:lpstr>Avenir Light</vt:lpstr>
      <vt:lpstr>Avenir Book</vt:lpstr>
      <vt:lpstr>Calibri</vt:lpstr>
      <vt:lpstr>Helvetica Neue</vt:lpstr>
      <vt:lpstr>Helvetica</vt:lpstr>
      <vt:lpstr>微软雅黑</vt:lpstr>
      <vt:lpstr>Arial Unicode MS</vt:lpstr>
      <vt:lpstr>AMGDT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张强</dc:creator>
  <cp:lastModifiedBy>于敬阳</cp:lastModifiedBy>
  <cp:revision>16</cp:revision>
  <dcterms:created xsi:type="dcterms:W3CDTF">2017-04-19T05:19:00Z</dcterms:created>
  <dcterms:modified xsi:type="dcterms:W3CDTF">2019-04-22T06:33:14Z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